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3883263" cy="32904113"/>
  <p:notesSz cx="6858000" cy="9144000"/>
  <p:defaultTextStyle>
    <a:defPPr>
      <a:defRPr lang="en-US"/>
    </a:defPPr>
    <a:lvl1pPr marL="0" algn="l" defTabSz="3685764" rtl="0" eaLnBrk="1" latinLnBrk="0" hangingPunct="1">
      <a:defRPr sz="7255" kern="1200">
        <a:solidFill>
          <a:schemeClr val="tx1"/>
        </a:solidFill>
        <a:latin typeface="+mn-lt"/>
        <a:ea typeface="+mn-ea"/>
        <a:cs typeface="+mn-cs"/>
      </a:defRPr>
    </a:lvl1pPr>
    <a:lvl2pPr marL="1842882" algn="l" defTabSz="3685764" rtl="0" eaLnBrk="1" latinLnBrk="0" hangingPunct="1">
      <a:defRPr sz="7255" kern="1200">
        <a:solidFill>
          <a:schemeClr val="tx1"/>
        </a:solidFill>
        <a:latin typeface="+mn-lt"/>
        <a:ea typeface="+mn-ea"/>
        <a:cs typeface="+mn-cs"/>
      </a:defRPr>
    </a:lvl2pPr>
    <a:lvl3pPr marL="3685764" algn="l" defTabSz="3685764" rtl="0" eaLnBrk="1" latinLnBrk="0" hangingPunct="1">
      <a:defRPr sz="7255" kern="1200">
        <a:solidFill>
          <a:schemeClr val="tx1"/>
        </a:solidFill>
        <a:latin typeface="+mn-lt"/>
        <a:ea typeface="+mn-ea"/>
        <a:cs typeface="+mn-cs"/>
      </a:defRPr>
    </a:lvl3pPr>
    <a:lvl4pPr marL="5528645" algn="l" defTabSz="3685764" rtl="0" eaLnBrk="1" latinLnBrk="0" hangingPunct="1">
      <a:defRPr sz="7255" kern="1200">
        <a:solidFill>
          <a:schemeClr val="tx1"/>
        </a:solidFill>
        <a:latin typeface="+mn-lt"/>
        <a:ea typeface="+mn-ea"/>
        <a:cs typeface="+mn-cs"/>
      </a:defRPr>
    </a:lvl4pPr>
    <a:lvl5pPr marL="7371527" algn="l" defTabSz="3685764" rtl="0" eaLnBrk="1" latinLnBrk="0" hangingPunct="1">
      <a:defRPr sz="7255" kern="1200">
        <a:solidFill>
          <a:schemeClr val="tx1"/>
        </a:solidFill>
        <a:latin typeface="+mn-lt"/>
        <a:ea typeface="+mn-ea"/>
        <a:cs typeface="+mn-cs"/>
      </a:defRPr>
    </a:lvl5pPr>
    <a:lvl6pPr marL="9214409" algn="l" defTabSz="3685764" rtl="0" eaLnBrk="1" latinLnBrk="0" hangingPunct="1">
      <a:defRPr sz="7255" kern="1200">
        <a:solidFill>
          <a:schemeClr val="tx1"/>
        </a:solidFill>
        <a:latin typeface="+mn-lt"/>
        <a:ea typeface="+mn-ea"/>
        <a:cs typeface="+mn-cs"/>
      </a:defRPr>
    </a:lvl6pPr>
    <a:lvl7pPr marL="11057291" algn="l" defTabSz="3685764" rtl="0" eaLnBrk="1" latinLnBrk="0" hangingPunct="1">
      <a:defRPr sz="7255" kern="1200">
        <a:solidFill>
          <a:schemeClr val="tx1"/>
        </a:solidFill>
        <a:latin typeface="+mn-lt"/>
        <a:ea typeface="+mn-ea"/>
        <a:cs typeface="+mn-cs"/>
      </a:defRPr>
    </a:lvl7pPr>
    <a:lvl8pPr marL="12900172" algn="l" defTabSz="3685764" rtl="0" eaLnBrk="1" latinLnBrk="0" hangingPunct="1">
      <a:defRPr sz="7255" kern="1200">
        <a:solidFill>
          <a:schemeClr val="tx1"/>
        </a:solidFill>
        <a:latin typeface="+mn-lt"/>
        <a:ea typeface="+mn-ea"/>
        <a:cs typeface="+mn-cs"/>
      </a:defRPr>
    </a:lvl8pPr>
    <a:lvl9pPr marL="14743054" algn="l" defTabSz="3685764" rtl="0" eaLnBrk="1" latinLnBrk="0" hangingPunct="1">
      <a:defRPr sz="725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9CD3"/>
    <a:srgbClr val="1E47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815"/>
    <p:restoredTop sz="94673"/>
  </p:normalViewPr>
  <p:slideViewPr>
    <p:cSldViewPr snapToGrid="0" snapToObjects="1">
      <p:cViewPr>
        <p:scale>
          <a:sx n="50" d="100"/>
          <a:sy n="50" d="100"/>
        </p:scale>
        <p:origin x="-3636" y="-30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tiff>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245" y="5385004"/>
            <a:ext cx="37300774" cy="11455506"/>
          </a:xfrm>
        </p:spPr>
        <p:txBody>
          <a:bodyPr anchor="b"/>
          <a:lstStyle>
            <a:lvl1pPr algn="ctr">
              <a:defRPr sz="28787"/>
            </a:lvl1pPr>
          </a:lstStyle>
          <a:p>
            <a:r>
              <a:rPr lang="en-US"/>
              <a:t>Click to edit Master title style</a:t>
            </a:r>
            <a:endParaRPr lang="en-US" dirty="0"/>
          </a:p>
        </p:txBody>
      </p:sp>
      <p:sp>
        <p:nvSpPr>
          <p:cNvPr id="3" name="Subtitle 2"/>
          <p:cNvSpPr>
            <a:spLocks noGrp="1"/>
          </p:cNvSpPr>
          <p:nvPr>
            <p:ph type="subTitle" idx="1"/>
          </p:nvPr>
        </p:nvSpPr>
        <p:spPr>
          <a:xfrm>
            <a:off x="5485408" y="17282279"/>
            <a:ext cx="32912447" cy="7944208"/>
          </a:xfrm>
        </p:spPr>
        <p:txBody>
          <a:bodyPr/>
          <a:lstStyle>
            <a:lvl1pPr marL="0" indent="0" algn="ctr">
              <a:buNone/>
              <a:defRPr sz="11515"/>
            </a:lvl1pPr>
            <a:lvl2pPr marL="2193600" indent="0" algn="ctr">
              <a:buNone/>
              <a:defRPr sz="9596"/>
            </a:lvl2pPr>
            <a:lvl3pPr marL="4387200" indent="0" algn="ctr">
              <a:buNone/>
              <a:defRPr sz="8636"/>
            </a:lvl3pPr>
            <a:lvl4pPr marL="6580800" indent="0" algn="ctr">
              <a:buNone/>
              <a:defRPr sz="7677"/>
            </a:lvl4pPr>
            <a:lvl5pPr marL="8774400" indent="0" algn="ctr">
              <a:buNone/>
              <a:defRPr sz="7677"/>
            </a:lvl5pPr>
            <a:lvl6pPr marL="10967999" indent="0" algn="ctr">
              <a:buNone/>
              <a:defRPr sz="7677"/>
            </a:lvl6pPr>
            <a:lvl7pPr marL="13161599" indent="0" algn="ctr">
              <a:buNone/>
              <a:defRPr sz="7677"/>
            </a:lvl7pPr>
            <a:lvl8pPr marL="15355199" indent="0" algn="ctr">
              <a:buNone/>
              <a:defRPr sz="7677"/>
            </a:lvl8pPr>
            <a:lvl9pPr marL="17548799" indent="0" algn="ctr">
              <a:buNone/>
              <a:defRPr sz="767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51CA22-D8DC-784C-B6E4-C73F34917EEC}"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976864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1CA22-D8DC-784C-B6E4-C73F34917EEC}"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1183576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3962" y="1751839"/>
            <a:ext cx="9462329" cy="2788471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6977" y="1751839"/>
            <a:ext cx="27838445" cy="2788471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1CA22-D8DC-784C-B6E4-C73F34917EEC}"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23217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1CA22-D8DC-784C-B6E4-C73F34917EEC}"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647455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121" y="8203188"/>
            <a:ext cx="37849314" cy="13687195"/>
          </a:xfrm>
        </p:spPr>
        <p:txBody>
          <a:bodyPr anchor="b"/>
          <a:lstStyle>
            <a:lvl1pPr>
              <a:defRPr sz="28787"/>
            </a:lvl1pPr>
          </a:lstStyle>
          <a:p>
            <a:r>
              <a:rPr lang="en-US"/>
              <a:t>Click to edit Master title style</a:t>
            </a:r>
            <a:endParaRPr lang="en-US" dirty="0"/>
          </a:p>
        </p:txBody>
      </p:sp>
      <p:sp>
        <p:nvSpPr>
          <p:cNvPr id="3" name="Text Placeholder 2"/>
          <p:cNvSpPr>
            <a:spLocks noGrp="1"/>
          </p:cNvSpPr>
          <p:nvPr>
            <p:ph type="body" idx="1"/>
          </p:nvPr>
        </p:nvSpPr>
        <p:spPr>
          <a:xfrm>
            <a:off x="2994121" y="22019869"/>
            <a:ext cx="37849314" cy="7197772"/>
          </a:xfrm>
        </p:spPr>
        <p:txBody>
          <a:bodyPr/>
          <a:lstStyle>
            <a:lvl1pPr marL="0" indent="0">
              <a:buNone/>
              <a:defRPr sz="11515">
                <a:solidFill>
                  <a:schemeClr val="tx1"/>
                </a:solidFill>
              </a:defRPr>
            </a:lvl1pPr>
            <a:lvl2pPr marL="2193600" indent="0">
              <a:buNone/>
              <a:defRPr sz="9596">
                <a:solidFill>
                  <a:schemeClr val="tx1">
                    <a:tint val="75000"/>
                  </a:schemeClr>
                </a:solidFill>
              </a:defRPr>
            </a:lvl2pPr>
            <a:lvl3pPr marL="4387200" indent="0">
              <a:buNone/>
              <a:defRPr sz="8636">
                <a:solidFill>
                  <a:schemeClr val="tx1">
                    <a:tint val="75000"/>
                  </a:schemeClr>
                </a:solidFill>
              </a:defRPr>
            </a:lvl3pPr>
            <a:lvl4pPr marL="6580800" indent="0">
              <a:buNone/>
              <a:defRPr sz="7677">
                <a:solidFill>
                  <a:schemeClr val="tx1">
                    <a:tint val="75000"/>
                  </a:schemeClr>
                </a:solidFill>
              </a:defRPr>
            </a:lvl4pPr>
            <a:lvl5pPr marL="8774400" indent="0">
              <a:buNone/>
              <a:defRPr sz="7677">
                <a:solidFill>
                  <a:schemeClr val="tx1">
                    <a:tint val="75000"/>
                  </a:schemeClr>
                </a:solidFill>
              </a:defRPr>
            </a:lvl5pPr>
            <a:lvl6pPr marL="10967999" indent="0">
              <a:buNone/>
              <a:defRPr sz="7677">
                <a:solidFill>
                  <a:schemeClr val="tx1">
                    <a:tint val="75000"/>
                  </a:schemeClr>
                </a:solidFill>
              </a:defRPr>
            </a:lvl6pPr>
            <a:lvl7pPr marL="13161599" indent="0">
              <a:buNone/>
              <a:defRPr sz="7677">
                <a:solidFill>
                  <a:schemeClr val="tx1">
                    <a:tint val="75000"/>
                  </a:schemeClr>
                </a:solidFill>
              </a:defRPr>
            </a:lvl7pPr>
            <a:lvl8pPr marL="15355199" indent="0">
              <a:buNone/>
              <a:defRPr sz="7677">
                <a:solidFill>
                  <a:schemeClr val="tx1">
                    <a:tint val="75000"/>
                  </a:schemeClr>
                </a:solidFill>
              </a:defRPr>
            </a:lvl8pPr>
            <a:lvl9pPr marL="17548799" indent="0">
              <a:buNone/>
              <a:defRPr sz="767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51CA22-D8DC-784C-B6E4-C73F34917EEC}"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491184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6974" y="8759197"/>
            <a:ext cx="18650387" cy="20877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5902" y="8759197"/>
            <a:ext cx="18650387" cy="20877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51CA22-D8DC-784C-B6E4-C73F34917EEC}" type="datetimeFigureOut">
              <a:rPr lang="en-US" smtClean="0"/>
              <a:t>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4115591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2690" y="1751846"/>
            <a:ext cx="37849314" cy="6359941"/>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2695" y="8066080"/>
            <a:ext cx="18564674" cy="3953061"/>
          </a:xfrm>
        </p:spPr>
        <p:txBody>
          <a:bodyPr anchor="b"/>
          <a:lstStyle>
            <a:lvl1pPr marL="0" indent="0">
              <a:buNone/>
              <a:defRPr sz="11515" b="1"/>
            </a:lvl1pPr>
            <a:lvl2pPr marL="2193600" indent="0">
              <a:buNone/>
              <a:defRPr sz="9596" b="1"/>
            </a:lvl2pPr>
            <a:lvl3pPr marL="4387200" indent="0">
              <a:buNone/>
              <a:defRPr sz="8636" b="1"/>
            </a:lvl3pPr>
            <a:lvl4pPr marL="6580800" indent="0">
              <a:buNone/>
              <a:defRPr sz="7677" b="1"/>
            </a:lvl4pPr>
            <a:lvl5pPr marL="8774400" indent="0">
              <a:buNone/>
              <a:defRPr sz="7677" b="1"/>
            </a:lvl5pPr>
            <a:lvl6pPr marL="10967999" indent="0">
              <a:buNone/>
              <a:defRPr sz="7677" b="1"/>
            </a:lvl6pPr>
            <a:lvl7pPr marL="13161599" indent="0">
              <a:buNone/>
              <a:defRPr sz="7677" b="1"/>
            </a:lvl7pPr>
            <a:lvl8pPr marL="15355199" indent="0">
              <a:buNone/>
              <a:defRPr sz="7677" b="1"/>
            </a:lvl8pPr>
            <a:lvl9pPr marL="17548799" indent="0">
              <a:buNone/>
              <a:defRPr sz="7677" b="1"/>
            </a:lvl9pPr>
          </a:lstStyle>
          <a:p>
            <a:pPr lvl="0"/>
            <a:r>
              <a:rPr lang="en-US"/>
              <a:t>Click to edit Master text styles</a:t>
            </a:r>
          </a:p>
        </p:txBody>
      </p:sp>
      <p:sp>
        <p:nvSpPr>
          <p:cNvPr id="4" name="Content Placeholder 3"/>
          <p:cNvSpPr>
            <a:spLocks noGrp="1"/>
          </p:cNvSpPr>
          <p:nvPr>
            <p:ph sz="half" idx="2"/>
          </p:nvPr>
        </p:nvSpPr>
        <p:spPr>
          <a:xfrm>
            <a:off x="3022695" y="12019141"/>
            <a:ext cx="18564674" cy="17678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5904" y="8066080"/>
            <a:ext cx="18656103" cy="3953061"/>
          </a:xfrm>
        </p:spPr>
        <p:txBody>
          <a:bodyPr anchor="b"/>
          <a:lstStyle>
            <a:lvl1pPr marL="0" indent="0">
              <a:buNone/>
              <a:defRPr sz="11515" b="1"/>
            </a:lvl1pPr>
            <a:lvl2pPr marL="2193600" indent="0">
              <a:buNone/>
              <a:defRPr sz="9596" b="1"/>
            </a:lvl2pPr>
            <a:lvl3pPr marL="4387200" indent="0">
              <a:buNone/>
              <a:defRPr sz="8636" b="1"/>
            </a:lvl3pPr>
            <a:lvl4pPr marL="6580800" indent="0">
              <a:buNone/>
              <a:defRPr sz="7677" b="1"/>
            </a:lvl4pPr>
            <a:lvl5pPr marL="8774400" indent="0">
              <a:buNone/>
              <a:defRPr sz="7677" b="1"/>
            </a:lvl5pPr>
            <a:lvl6pPr marL="10967999" indent="0">
              <a:buNone/>
              <a:defRPr sz="7677" b="1"/>
            </a:lvl6pPr>
            <a:lvl7pPr marL="13161599" indent="0">
              <a:buNone/>
              <a:defRPr sz="7677" b="1"/>
            </a:lvl7pPr>
            <a:lvl8pPr marL="15355199" indent="0">
              <a:buNone/>
              <a:defRPr sz="7677" b="1"/>
            </a:lvl8pPr>
            <a:lvl9pPr marL="17548799" indent="0">
              <a:buNone/>
              <a:defRPr sz="7677" b="1"/>
            </a:lvl9pPr>
          </a:lstStyle>
          <a:p>
            <a:pPr lvl="0"/>
            <a:r>
              <a:rPr lang="en-US"/>
              <a:t>Click to edit Master text styles</a:t>
            </a:r>
          </a:p>
        </p:txBody>
      </p:sp>
      <p:sp>
        <p:nvSpPr>
          <p:cNvPr id="6" name="Content Placeholder 5"/>
          <p:cNvSpPr>
            <a:spLocks noGrp="1"/>
          </p:cNvSpPr>
          <p:nvPr>
            <p:ph sz="quarter" idx="4"/>
          </p:nvPr>
        </p:nvSpPr>
        <p:spPr>
          <a:xfrm>
            <a:off x="22215904" y="12019141"/>
            <a:ext cx="18656103" cy="17678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51CA22-D8DC-784C-B6E4-C73F34917EEC}" type="datetimeFigureOut">
              <a:rPr lang="en-US" smtClean="0"/>
              <a:t>12/4/2025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30109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251CA22-D8DC-784C-B6E4-C73F34917EEC}" type="datetimeFigureOut">
              <a:rPr lang="en-US" smtClean="0"/>
              <a:t>12/4/2025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1393205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51CA22-D8DC-784C-B6E4-C73F34917EEC}" type="datetimeFigureOut">
              <a:rPr lang="en-US" smtClean="0"/>
              <a:t>12/4/2025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1586904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2690" y="2193608"/>
            <a:ext cx="14153495" cy="7677626"/>
          </a:xfrm>
        </p:spPr>
        <p:txBody>
          <a:bodyPr anchor="b"/>
          <a:lstStyle>
            <a:lvl1pPr>
              <a:defRPr sz="15353"/>
            </a:lvl1pPr>
          </a:lstStyle>
          <a:p>
            <a:r>
              <a:rPr lang="en-US"/>
              <a:t>Click to edit Master title style</a:t>
            </a:r>
            <a:endParaRPr lang="en-US" dirty="0"/>
          </a:p>
        </p:txBody>
      </p:sp>
      <p:sp>
        <p:nvSpPr>
          <p:cNvPr id="3" name="Content Placeholder 2"/>
          <p:cNvSpPr>
            <a:spLocks noGrp="1"/>
          </p:cNvSpPr>
          <p:nvPr>
            <p:ph idx="1"/>
          </p:nvPr>
        </p:nvSpPr>
        <p:spPr>
          <a:xfrm>
            <a:off x="18656102" y="4737590"/>
            <a:ext cx="22215902" cy="23383247"/>
          </a:xfrm>
        </p:spPr>
        <p:txBody>
          <a:bodyPr/>
          <a:lstStyle>
            <a:lvl1pPr>
              <a:defRPr sz="15353"/>
            </a:lvl1pPr>
            <a:lvl2pPr>
              <a:defRPr sz="13434"/>
            </a:lvl2pPr>
            <a:lvl3pPr>
              <a:defRPr sz="11515"/>
            </a:lvl3pPr>
            <a:lvl4pPr>
              <a:defRPr sz="9596"/>
            </a:lvl4pPr>
            <a:lvl5pPr>
              <a:defRPr sz="9596"/>
            </a:lvl5pPr>
            <a:lvl6pPr>
              <a:defRPr sz="9596"/>
            </a:lvl6pPr>
            <a:lvl7pPr>
              <a:defRPr sz="9596"/>
            </a:lvl7pPr>
            <a:lvl8pPr>
              <a:defRPr sz="9596"/>
            </a:lvl8pPr>
            <a:lvl9pPr>
              <a:defRPr sz="959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2690" y="9871234"/>
            <a:ext cx="14153495" cy="18287682"/>
          </a:xfrm>
        </p:spPr>
        <p:txBody>
          <a:bodyPr/>
          <a:lstStyle>
            <a:lvl1pPr marL="0" indent="0">
              <a:buNone/>
              <a:defRPr sz="7677"/>
            </a:lvl1pPr>
            <a:lvl2pPr marL="2193600" indent="0">
              <a:buNone/>
              <a:defRPr sz="6717"/>
            </a:lvl2pPr>
            <a:lvl3pPr marL="4387200" indent="0">
              <a:buNone/>
              <a:defRPr sz="5757"/>
            </a:lvl3pPr>
            <a:lvl4pPr marL="6580800" indent="0">
              <a:buNone/>
              <a:defRPr sz="4798"/>
            </a:lvl4pPr>
            <a:lvl5pPr marL="8774400" indent="0">
              <a:buNone/>
              <a:defRPr sz="4798"/>
            </a:lvl5pPr>
            <a:lvl6pPr marL="10967999" indent="0">
              <a:buNone/>
              <a:defRPr sz="4798"/>
            </a:lvl6pPr>
            <a:lvl7pPr marL="13161599" indent="0">
              <a:buNone/>
              <a:defRPr sz="4798"/>
            </a:lvl7pPr>
            <a:lvl8pPr marL="15355199" indent="0">
              <a:buNone/>
              <a:defRPr sz="4798"/>
            </a:lvl8pPr>
            <a:lvl9pPr marL="17548799" indent="0">
              <a:buNone/>
              <a:defRPr sz="4798"/>
            </a:lvl9pPr>
          </a:lstStyle>
          <a:p>
            <a:pPr lvl="0"/>
            <a:r>
              <a:rPr lang="en-US"/>
              <a:t>Click to edit Master text styles</a:t>
            </a:r>
          </a:p>
        </p:txBody>
      </p:sp>
      <p:sp>
        <p:nvSpPr>
          <p:cNvPr id="5" name="Date Placeholder 4"/>
          <p:cNvSpPr>
            <a:spLocks noGrp="1"/>
          </p:cNvSpPr>
          <p:nvPr>
            <p:ph type="dt" sz="half" idx="10"/>
          </p:nvPr>
        </p:nvSpPr>
        <p:spPr/>
        <p:txBody>
          <a:bodyPr/>
          <a:lstStyle/>
          <a:p>
            <a:fld id="{7251CA22-D8DC-784C-B6E4-C73F34917EEC}" type="datetimeFigureOut">
              <a:rPr lang="en-US" smtClean="0"/>
              <a:t>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1497880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2690" y="2193608"/>
            <a:ext cx="14153495" cy="7677626"/>
          </a:xfrm>
        </p:spPr>
        <p:txBody>
          <a:bodyPr anchor="b"/>
          <a:lstStyle>
            <a:lvl1pPr>
              <a:defRPr sz="15353"/>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6102" y="4737590"/>
            <a:ext cx="22215902" cy="23383247"/>
          </a:xfrm>
        </p:spPr>
        <p:txBody>
          <a:bodyPr anchor="t"/>
          <a:lstStyle>
            <a:lvl1pPr marL="0" indent="0">
              <a:buNone/>
              <a:defRPr sz="15353"/>
            </a:lvl1pPr>
            <a:lvl2pPr marL="2193600" indent="0">
              <a:buNone/>
              <a:defRPr sz="13434"/>
            </a:lvl2pPr>
            <a:lvl3pPr marL="4387200" indent="0">
              <a:buNone/>
              <a:defRPr sz="11515"/>
            </a:lvl3pPr>
            <a:lvl4pPr marL="6580800" indent="0">
              <a:buNone/>
              <a:defRPr sz="9596"/>
            </a:lvl4pPr>
            <a:lvl5pPr marL="8774400" indent="0">
              <a:buNone/>
              <a:defRPr sz="9596"/>
            </a:lvl5pPr>
            <a:lvl6pPr marL="10967999" indent="0">
              <a:buNone/>
              <a:defRPr sz="9596"/>
            </a:lvl6pPr>
            <a:lvl7pPr marL="13161599" indent="0">
              <a:buNone/>
              <a:defRPr sz="9596"/>
            </a:lvl7pPr>
            <a:lvl8pPr marL="15355199" indent="0">
              <a:buNone/>
              <a:defRPr sz="9596"/>
            </a:lvl8pPr>
            <a:lvl9pPr marL="17548799" indent="0">
              <a:buNone/>
              <a:defRPr sz="9596"/>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3022690" y="9871234"/>
            <a:ext cx="14153495" cy="18287682"/>
          </a:xfrm>
        </p:spPr>
        <p:txBody>
          <a:bodyPr/>
          <a:lstStyle>
            <a:lvl1pPr marL="0" indent="0">
              <a:buNone/>
              <a:defRPr sz="7677"/>
            </a:lvl1pPr>
            <a:lvl2pPr marL="2193600" indent="0">
              <a:buNone/>
              <a:defRPr sz="6717"/>
            </a:lvl2pPr>
            <a:lvl3pPr marL="4387200" indent="0">
              <a:buNone/>
              <a:defRPr sz="5757"/>
            </a:lvl3pPr>
            <a:lvl4pPr marL="6580800" indent="0">
              <a:buNone/>
              <a:defRPr sz="4798"/>
            </a:lvl4pPr>
            <a:lvl5pPr marL="8774400" indent="0">
              <a:buNone/>
              <a:defRPr sz="4798"/>
            </a:lvl5pPr>
            <a:lvl6pPr marL="10967999" indent="0">
              <a:buNone/>
              <a:defRPr sz="4798"/>
            </a:lvl6pPr>
            <a:lvl7pPr marL="13161599" indent="0">
              <a:buNone/>
              <a:defRPr sz="4798"/>
            </a:lvl7pPr>
            <a:lvl8pPr marL="15355199" indent="0">
              <a:buNone/>
              <a:defRPr sz="4798"/>
            </a:lvl8pPr>
            <a:lvl9pPr marL="17548799" indent="0">
              <a:buNone/>
              <a:defRPr sz="4798"/>
            </a:lvl9pPr>
          </a:lstStyle>
          <a:p>
            <a:pPr lvl="0"/>
            <a:r>
              <a:rPr lang="en-US"/>
              <a:t>Click to edit Master text styles</a:t>
            </a:r>
          </a:p>
        </p:txBody>
      </p:sp>
      <p:sp>
        <p:nvSpPr>
          <p:cNvPr id="5" name="Date Placeholder 4"/>
          <p:cNvSpPr>
            <a:spLocks noGrp="1"/>
          </p:cNvSpPr>
          <p:nvPr>
            <p:ph type="dt" sz="half" idx="10"/>
          </p:nvPr>
        </p:nvSpPr>
        <p:spPr/>
        <p:txBody>
          <a:bodyPr/>
          <a:lstStyle/>
          <a:p>
            <a:fld id="{7251CA22-D8DC-784C-B6E4-C73F34917EEC}" type="datetimeFigureOut">
              <a:rPr lang="en-US" smtClean="0"/>
              <a:t>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2076639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6975" y="1751846"/>
            <a:ext cx="37849314" cy="635994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6975" y="8759197"/>
            <a:ext cx="37849314" cy="208773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6974" y="30497245"/>
            <a:ext cx="9873734" cy="1751839"/>
          </a:xfrm>
          <a:prstGeom prst="rect">
            <a:avLst/>
          </a:prstGeom>
        </p:spPr>
        <p:txBody>
          <a:bodyPr vert="horz" lIns="91440" tIns="45720" rIns="91440" bIns="45720" rtlCol="0" anchor="ctr"/>
          <a:lstStyle>
            <a:lvl1pPr algn="l">
              <a:defRPr sz="5757">
                <a:solidFill>
                  <a:schemeClr val="tx1">
                    <a:tint val="75000"/>
                  </a:schemeClr>
                </a:solidFill>
              </a:defRPr>
            </a:lvl1pPr>
          </a:lstStyle>
          <a:p>
            <a:fld id="{7251CA22-D8DC-784C-B6E4-C73F34917EEC}" type="datetimeFigureOut">
              <a:rPr lang="en-US" smtClean="0"/>
              <a:t>12/4/2025</a:t>
            </a:fld>
            <a:endParaRPr lang="en-US"/>
          </a:p>
        </p:txBody>
      </p:sp>
      <p:sp>
        <p:nvSpPr>
          <p:cNvPr id="5" name="Footer Placeholder 4"/>
          <p:cNvSpPr>
            <a:spLocks noGrp="1"/>
          </p:cNvSpPr>
          <p:nvPr>
            <p:ph type="ftr" sz="quarter" idx="3"/>
          </p:nvPr>
        </p:nvSpPr>
        <p:spPr>
          <a:xfrm>
            <a:off x="14536331" y="30497245"/>
            <a:ext cx="14810601" cy="1751839"/>
          </a:xfrm>
          <a:prstGeom prst="rect">
            <a:avLst/>
          </a:prstGeom>
        </p:spPr>
        <p:txBody>
          <a:bodyPr vert="horz" lIns="91440" tIns="45720" rIns="91440" bIns="45720" rtlCol="0" anchor="ctr"/>
          <a:lstStyle>
            <a:lvl1pPr algn="ctr">
              <a:defRPr sz="5757">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2555" y="30497245"/>
            <a:ext cx="9873734" cy="1751839"/>
          </a:xfrm>
          <a:prstGeom prst="rect">
            <a:avLst/>
          </a:prstGeom>
        </p:spPr>
        <p:txBody>
          <a:bodyPr vert="horz" lIns="91440" tIns="45720" rIns="91440" bIns="45720" rtlCol="0" anchor="ctr"/>
          <a:lstStyle>
            <a:lvl1pPr algn="r">
              <a:defRPr sz="5757">
                <a:solidFill>
                  <a:schemeClr val="tx1">
                    <a:tint val="75000"/>
                  </a:schemeClr>
                </a:solidFill>
              </a:defRPr>
            </a:lvl1pPr>
          </a:lstStyle>
          <a:p>
            <a:fld id="{3B3B4998-06CB-D140-98C9-8A9DDF668B09}" type="slidenum">
              <a:rPr lang="en-US" smtClean="0"/>
              <a:t>‹#›</a:t>
            </a:fld>
            <a:endParaRPr lang="en-US"/>
          </a:p>
        </p:txBody>
      </p:sp>
    </p:spTree>
    <p:extLst>
      <p:ext uri="{BB962C8B-B14F-4D97-AF65-F5344CB8AC3E}">
        <p14:creationId xmlns:p14="http://schemas.microsoft.com/office/powerpoint/2010/main" val="6387961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7200" rtl="0" eaLnBrk="1" latinLnBrk="0" hangingPunct="1">
        <a:lnSpc>
          <a:spcPct val="90000"/>
        </a:lnSpc>
        <a:spcBef>
          <a:spcPct val="0"/>
        </a:spcBef>
        <a:buNone/>
        <a:defRPr sz="21111" kern="1200">
          <a:solidFill>
            <a:schemeClr val="tx1"/>
          </a:solidFill>
          <a:latin typeface="+mj-lt"/>
          <a:ea typeface="+mj-ea"/>
          <a:cs typeface="+mj-cs"/>
        </a:defRPr>
      </a:lvl1pPr>
    </p:titleStyle>
    <p:bodyStyle>
      <a:lvl1pPr marL="1096800" indent="-1096800" algn="l" defTabSz="4387200" rtl="0" eaLnBrk="1" latinLnBrk="0" hangingPunct="1">
        <a:lnSpc>
          <a:spcPct val="90000"/>
        </a:lnSpc>
        <a:spcBef>
          <a:spcPts val="4798"/>
        </a:spcBef>
        <a:buFont typeface="Arial" panose="020B0604020202020204" pitchFamily="34" charset="0"/>
        <a:buChar char="•"/>
        <a:defRPr sz="13434" kern="1200">
          <a:solidFill>
            <a:schemeClr val="tx1"/>
          </a:solidFill>
          <a:latin typeface="+mn-lt"/>
          <a:ea typeface="+mn-ea"/>
          <a:cs typeface="+mn-cs"/>
        </a:defRPr>
      </a:lvl1pPr>
      <a:lvl2pPr marL="3290400" indent="-1096800" algn="l" defTabSz="4387200" rtl="0" eaLnBrk="1" latinLnBrk="0" hangingPunct="1">
        <a:lnSpc>
          <a:spcPct val="90000"/>
        </a:lnSpc>
        <a:spcBef>
          <a:spcPts val="2399"/>
        </a:spcBef>
        <a:buFont typeface="Arial" panose="020B0604020202020204" pitchFamily="34" charset="0"/>
        <a:buChar char="•"/>
        <a:defRPr sz="11515" kern="1200">
          <a:solidFill>
            <a:schemeClr val="tx1"/>
          </a:solidFill>
          <a:latin typeface="+mn-lt"/>
          <a:ea typeface="+mn-ea"/>
          <a:cs typeface="+mn-cs"/>
        </a:defRPr>
      </a:lvl2pPr>
      <a:lvl3pPr marL="5484000" indent="-1096800" algn="l" defTabSz="4387200" rtl="0" eaLnBrk="1" latinLnBrk="0" hangingPunct="1">
        <a:lnSpc>
          <a:spcPct val="90000"/>
        </a:lnSpc>
        <a:spcBef>
          <a:spcPts val="2399"/>
        </a:spcBef>
        <a:buFont typeface="Arial" panose="020B0604020202020204" pitchFamily="34" charset="0"/>
        <a:buChar char="•"/>
        <a:defRPr sz="9596" kern="1200">
          <a:solidFill>
            <a:schemeClr val="tx1"/>
          </a:solidFill>
          <a:latin typeface="+mn-lt"/>
          <a:ea typeface="+mn-ea"/>
          <a:cs typeface="+mn-cs"/>
        </a:defRPr>
      </a:lvl3pPr>
      <a:lvl4pPr marL="7677600"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4pPr>
      <a:lvl5pPr marL="98711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5pPr>
      <a:lvl6pPr marL="120647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6pPr>
      <a:lvl7pPr marL="142583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7pPr>
      <a:lvl8pPr marL="164519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8pPr>
      <a:lvl9pPr marL="186455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9pPr>
    </p:bodyStyle>
    <p:otherStyle>
      <a:defPPr>
        <a:defRPr lang="en-US"/>
      </a:defPPr>
      <a:lvl1pPr marL="0" algn="l" defTabSz="4387200" rtl="0" eaLnBrk="1" latinLnBrk="0" hangingPunct="1">
        <a:defRPr sz="8636" kern="1200">
          <a:solidFill>
            <a:schemeClr val="tx1"/>
          </a:solidFill>
          <a:latin typeface="+mn-lt"/>
          <a:ea typeface="+mn-ea"/>
          <a:cs typeface="+mn-cs"/>
        </a:defRPr>
      </a:lvl1pPr>
      <a:lvl2pPr marL="2193600" algn="l" defTabSz="4387200" rtl="0" eaLnBrk="1" latinLnBrk="0" hangingPunct="1">
        <a:defRPr sz="8636" kern="1200">
          <a:solidFill>
            <a:schemeClr val="tx1"/>
          </a:solidFill>
          <a:latin typeface="+mn-lt"/>
          <a:ea typeface="+mn-ea"/>
          <a:cs typeface="+mn-cs"/>
        </a:defRPr>
      </a:lvl2pPr>
      <a:lvl3pPr marL="4387200" algn="l" defTabSz="4387200" rtl="0" eaLnBrk="1" latinLnBrk="0" hangingPunct="1">
        <a:defRPr sz="8636" kern="1200">
          <a:solidFill>
            <a:schemeClr val="tx1"/>
          </a:solidFill>
          <a:latin typeface="+mn-lt"/>
          <a:ea typeface="+mn-ea"/>
          <a:cs typeface="+mn-cs"/>
        </a:defRPr>
      </a:lvl3pPr>
      <a:lvl4pPr marL="6580800" algn="l" defTabSz="4387200" rtl="0" eaLnBrk="1" latinLnBrk="0" hangingPunct="1">
        <a:defRPr sz="8636" kern="1200">
          <a:solidFill>
            <a:schemeClr val="tx1"/>
          </a:solidFill>
          <a:latin typeface="+mn-lt"/>
          <a:ea typeface="+mn-ea"/>
          <a:cs typeface="+mn-cs"/>
        </a:defRPr>
      </a:lvl4pPr>
      <a:lvl5pPr marL="8774400" algn="l" defTabSz="4387200" rtl="0" eaLnBrk="1" latinLnBrk="0" hangingPunct="1">
        <a:defRPr sz="8636" kern="1200">
          <a:solidFill>
            <a:schemeClr val="tx1"/>
          </a:solidFill>
          <a:latin typeface="+mn-lt"/>
          <a:ea typeface="+mn-ea"/>
          <a:cs typeface="+mn-cs"/>
        </a:defRPr>
      </a:lvl5pPr>
      <a:lvl6pPr marL="10967999" algn="l" defTabSz="4387200" rtl="0" eaLnBrk="1" latinLnBrk="0" hangingPunct="1">
        <a:defRPr sz="8636" kern="1200">
          <a:solidFill>
            <a:schemeClr val="tx1"/>
          </a:solidFill>
          <a:latin typeface="+mn-lt"/>
          <a:ea typeface="+mn-ea"/>
          <a:cs typeface="+mn-cs"/>
        </a:defRPr>
      </a:lvl6pPr>
      <a:lvl7pPr marL="13161599" algn="l" defTabSz="4387200" rtl="0" eaLnBrk="1" latinLnBrk="0" hangingPunct="1">
        <a:defRPr sz="8636" kern="1200">
          <a:solidFill>
            <a:schemeClr val="tx1"/>
          </a:solidFill>
          <a:latin typeface="+mn-lt"/>
          <a:ea typeface="+mn-ea"/>
          <a:cs typeface="+mn-cs"/>
        </a:defRPr>
      </a:lvl7pPr>
      <a:lvl8pPr marL="15355199" algn="l" defTabSz="4387200" rtl="0" eaLnBrk="1" latinLnBrk="0" hangingPunct="1">
        <a:defRPr sz="8636" kern="1200">
          <a:solidFill>
            <a:schemeClr val="tx1"/>
          </a:solidFill>
          <a:latin typeface="+mn-lt"/>
          <a:ea typeface="+mn-ea"/>
          <a:cs typeface="+mn-cs"/>
        </a:defRPr>
      </a:lvl8pPr>
      <a:lvl9pPr marL="17548799" algn="l" defTabSz="4387200" rtl="0" eaLnBrk="1" latinLnBrk="0" hangingPunct="1">
        <a:defRPr sz="86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github.com/McCoyBrandon/AI_Capstone" TargetMode="External"/><Relationship Id="rId7"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jpe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E479B"/>
        </a:solidFill>
        <a:effectLst/>
      </p:bgPr>
    </p:bg>
    <p:spTree>
      <p:nvGrpSpPr>
        <p:cNvPr id="1" name=""/>
        <p:cNvGrpSpPr/>
        <p:nvPr/>
      </p:nvGrpSpPr>
      <p:grpSpPr>
        <a:xfrm>
          <a:off x="0" y="0"/>
          <a:ext cx="0" cy="0"/>
          <a:chOff x="0" y="0"/>
          <a:chExt cx="0" cy="0"/>
        </a:xfrm>
      </p:grpSpPr>
      <p:sp>
        <p:nvSpPr>
          <p:cNvPr id="56" name="Rounded Rectangle 55"/>
          <p:cNvSpPr/>
          <p:nvPr/>
        </p:nvSpPr>
        <p:spPr>
          <a:xfrm>
            <a:off x="30064489" y="5315002"/>
            <a:ext cx="13406178" cy="17892583"/>
          </a:xfrm>
          <a:prstGeom prst="roundRect">
            <a:avLst>
              <a:gd name="adj" fmla="val 326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2700" dirty="0">
              <a:solidFill>
                <a:prstClr val="black"/>
              </a:solidFill>
              <a:latin typeface="Arial" charset="0"/>
              <a:ea typeface="Arial" charset="0"/>
              <a:cs typeface="Arial" charset="0"/>
            </a:endParaRPr>
          </a:p>
        </p:txBody>
      </p:sp>
      <p:pic>
        <p:nvPicPr>
          <p:cNvPr id="7" name="Picture 6"/>
          <p:cNvPicPr>
            <a:picLocks noChangeAspect="1"/>
          </p:cNvPicPr>
          <p:nvPr/>
        </p:nvPicPr>
        <p:blipFill>
          <a:blip r:embed="rId2"/>
          <a:stretch>
            <a:fillRect/>
          </a:stretch>
        </p:blipFill>
        <p:spPr>
          <a:xfrm>
            <a:off x="765119" y="811531"/>
            <a:ext cx="5606321" cy="2404303"/>
          </a:xfrm>
          <a:prstGeom prst="rect">
            <a:avLst/>
          </a:prstGeom>
          <a:solidFill>
            <a:srgbClr val="1E479B"/>
          </a:solidFill>
        </p:spPr>
      </p:pic>
      <p:sp>
        <p:nvSpPr>
          <p:cNvPr id="15" name="Rectangle 14"/>
          <p:cNvSpPr/>
          <p:nvPr/>
        </p:nvSpPr>
        <p:spPr>
          <a:xfrm>
            <a:off x="447411" y="3809726"/>
            <a:ext cx="13329877" cy="1074214"/>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chemeClr val="bg1"/>
                </a:solidFill>
                <a:uFill>
                  <a:solidFill>
                    <a:srgbClr val="FFFFFF"/>
                  </a:solidFill>
                </a:uFill>
                <a:latin typeface="Arial" charset="0"/>
                <a:ea typeface="Arial" charset="0"/>
                <a:cs typeface="Arial" charset="0"/>
              </a:rPr>
              <a:t>Abstract</a:t>
            </a:r>
            <a:endParaRPr lang="en-US" sz="4400" b="1" spc="-1" dirty="0">
              <a:solidFill>
                <a:srgbClr val="EBF1DE"/>
              </a:solidFill>
              <a:uFill>
                <a:solidFill>
                  <a:srgbClr val="FFFFFF"/>
                </a:solidFill>
              </a:uFill>
              <a:latin typeface="Arial" charset="0"/>
              <a:ea typeface="Arial" charset="0"/>
              <a:cs typeface="Arial" charset="0"/>
            </a:endParaRPr>
          </a:p>
        </p:txBody>
      </p:sp>
      <p:sp>
        <p:nvSpPr>
          <p:cNvPr id="14" name="Rounded Rectangle 13"/>
          <p:cNvSpPr/>
          <p:nvPr/>
        </p:nvSpPr>
        <p:spPr>
          <a:xfrm>
            <a:off x="447412" y="5055147"/>
            <a:ext cx="13166320" cy="5654897"/>
          </a:xfrm>
          <a:prstGeom prst="roundRect">
            <a:avLst>
              <a:gd name="adj" fmla="val 630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700" dirty="0">
                <a:solidFill>
                  <a:prstClr val="black"/>
                </a:solidFill>
                <a:latin typeface="Arial" charset="0"/>
                <a:ea typeface="Arial" charset="0"/>
                <a:cs typeface="Arial" charset="0"/>
              </a:rPr>
              <a:t>Unplanned datacenter downtime can cause significant financial losses, operational disruption, and reputational damage. This project proposes a proactive machine failure prediction pipeline using tabular diagnostic data from industrial equipment. A </a:t>
            </a:r>
            <a:r>
              <a:rPr lang="en-US" sz="2700" dirty="0" err="1">
                <a:solidFill>
                  <a:prstClr val="black"/>
                </a:solidFill>
                <a:latin typeface="Arial" charset="0"/>
                <a:ea typeface="Arial" charset="0"/>
                <a:cs typeface="Arial" charset="0"/>
              </a:rPr>
              <a:t>TabTransformer</a:t>
            </a:r>
            <a:r>
              <a:rPr lang="en-US" sz="2700" dirty="0">
                <a:solidFill>
                  <a:prstClr val="black"/>
                </a:solidFill>
                <a:latin typeface="Arial" charset="0"/>
                <a:ea typeface="Arial" charset="0"/>
                <a:cs typeface="Arial" charset="0"/>
              </a:rPr>
              <a:t> architecture was implemented to capture feature dependencies through multi-head self-attention, combined with SMOTE to address severe class imbalance and </a:t>
            </a:r>
            <a:r>
              <a:rPr lang="en-US" sz="2700" dirty="0" err="1">
                <a:solidFill>
                  <a:prstClr val="black"/>
                </a:solidFill>
                <a:latin typeface="Arial" charset="0"/>
                <a:ea typeface="Arial" charset="0"/>
                <a:cs typeface="Arial" charset="0"/>
              </a:rPr>
              <a:t>TorchDrift</a:t>
            </a:r>
            <a:r>
              <a:rPr lang="en-US" sz="2700" dirty="0">
                <a:solidFill>
                  <a:prstClr val="black"/>
                </a:solidFill>
                <a:latin typeface="Arial" charset="0"/>
                <a:ea typeface="Arial" charset="0"/>
                <a:cs typeface="Arial" charset="0"/>
              </a:rPr>
              <a:t> for distribution shift monitoring. Models were evaluated on the AI4I predictive maintenance dataset with binary and multi-class failure targets. Results demonstrate strong binary failure detection accuracy and substantial improvements in minority class recall after SMOTE augmentation. Confusion matrix analysis highlights remaining challenges in distinguishing specific failure types, indicating a need for expanded datasets and continued learning pipelines. The method shows potential for enabling lightweight deployment for real-time monitoring and early intervention in large-scale datacenter environments.</a:t>
            </a:r>
          </a:p>
        </p:txBody>
      </p:sp>
      <p:sp>
        <p:nvSpPr>
          <p:cNvPr id="20" name="TextBox 19"/>
          <p:cNvSpPr txBox="1"/>
          <p:nvPr/>
        </p:nvSpPr>
        <p:spPr>
          <a:xfrm>
            <a:off x="7104372" y="794296"/>
            <a:ext cx="29626003" cy="2879250"/>
          </a:xfrm>
          <a:prstGeom prst="rect">
            <a:avLst/>
          </a:prstGeom>
          <a:noFill/>
        </p:spPr>
        <p:txBody>
          <a:bodyPr wrap="square" rtlCol="0">
            <a:spAutoFit/>
          </a:bodyPr>
          <a:lstStyle/>
          <a:p>
            <a:pPr algn="ctr"/>
            <a:r>
              <a:rPr lang="en-US" b="1" dirty="0" err="1">
                <a:solidFill>
                  <a:schemeClr val="bg1"/>
                </a:solidFill>
                <a:latin typeface="Arial" charset="0"/>
                <a:ea typeface="Arial" charset="0"/>
                <a:cs typeface="Arial" charset="0"/>
              </a:rPr>
              <a:t>TabTransformer</a:t>
            </a:r>
            <a:r>
              <a:rPr lang="en-US" b="1" dirty="0">
                <a:solidFill>
                  <a:schemeClr val="bg1"/>
                </a:solidFill>
                <a:latin typeface="Arial" charset="0"/>
                <a:ea typeface="Arial" charset="0"/>
                <a:cs typeface="Arial" charset="0"/>
              </a:rPr>
              <a:t> for Datacenter Equipment Failure Monitoring using SMOTE and Drift Detection</a:t>
            </a:r>
            <a:endParaRPr lang="en-US" sz="4800" b="1" spc="-1" dirty="0">
              <a:solidFill>
                <a:schemeClr val="bg1"/>
              </a:solidFill>
              <a:uFill>
                <a:solidFill>
                  <a:srgbClr val="FFFFFF"/>
                </a:solidFill>
              </a:uFill>
              <a:latin typeface="Arial" charset="0"/>
              <a:ea typeface="Arial" charset="0"/>
              <a:cs typeface="Arial" charset="0"/>
            </a:endParaRPr>
          </a:p>
          <a:p>
            <a:pPr algn="ctr"/>
            <a:r>
              <a:rPr lang="en-US" sz="3600" b="1" spc="-1" dirty="0">
                <a:solidFill>
                  <a:schemeClr val="bg1"/>
                </a:solidFill>
                <a:uFill>
                  <a:solidFill>
                    <a:srgbClr val="FFFFFF"/>
                  </a:solidFill>
                </a:uFill>
                <a:latin typeface="Arial" charset="0"/>
                <a:ea typeface="Arial" charset="0"/>
                <a:cs typeface="Arial" charset="0"/>
              </a:rPr>
              <a:t>Brandon McCoy - Saint Louis University</a:t>
            </a:r>
          </a:p>
        </p:txBody>
      </p:sp>
      <p:sp>
        <p:nvSpPr>
          <p:cNvPr id="27" name="Rounded Rectangle 26"/>
          <p:cNvSpPr/>
          <p:nvPr/>
        </p:nvSpPr>
        <p:spPr>
          <a:xfrm>
            <a:off x="30223315" y="24788118"/>
            <a:ext cx="13174595" cy="4247317"/>
          </a:xfrm>
          <a:prstGeom prst="roundRect">
            <a:avLst>
              <a:gd name="adj" fmla="val 630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2700" dirty="0">
              <a:solidFill>
                <a:prstClr val="black"/>
              </a:solidFill>
              <a:latin typeface="Arial" charset="0"/>
              <a:ea typeface="Arial" charset="0"/>
              <a:cs typeface="Arial" charset="0"/>
            </a:endParaRPr>
          </a:p>
        </p:txBody>
      </p:sp>
      <p:sp>
        <p:nvSpPr>
          <p:cNvPr id="29" name="Rounded Rectangle 28"/>
          <p:cNvSpPr/>
          <p:nvPr/>
        </p:nvSpPr>
        <p:spPr>
          <a:xfrm>
            <a:off x="14167644" y="5320514"/>
            <a:ext cx="15506488" cy="3947028"/>
          </a:xfrm>
          <a:prstGeom prst="roundRect">
            <a:avLst>
              <a:gd name="adj" fmla="val 630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dirty="0">
                <a:solidFill>
                  <a:prstClr val="black"/>
                </a:solidFill>
                <a:latin typeface="Arial" charset="0"/>
                <a:ea typeface="Arial" charset="0"/>
                <a:cs typeface="Arial" charset="0"/>
              </a:rPr>
              <a:t>   Given the diagnostic data in a tabular format for devices in a datacenter, the objective is to create a transformer that utilizes attention to accurately track for the risk of devices failing. While also addressing issues of class imbalance due to low classification counts in comparison to the overall data. The classification should come in two forms, firstly a binary ‘True’ or ‘False’ for risk of machine failure, and secondly a multi-class estimate for the type of failure. This includes tool wear failure (TWF), heat dissipation failure (HDF), power failure (PWF), and overstrain failure (OSF).  Additionally, there needs to be an output able to specify the machine ID that is being flagged with probability predicted of failure.  Ideally the prediction model should be able to run on a lightweight device.</a:t>
            </a:r>
          </a:p>
        </p:txBody>
      </p:sp>
      <p:sp>
        <p:nvSpPr>
          <p:cNvPr id="30" name="Rounded Rectangle 29"/>
          <p:cNvSpPr/>
          <p:nvPr/>
        </p:nvSpPr>
        <p:spPr>
          <a:xfrm>
            <a:off x="377782" y="12190208"/>
            <a:ext cx="13329876" cy="1883832"/>
          </a:xfrm>
          <a:prstGeom prst="roundRect">
            <a:avLst>
              <a:gd name="adj" fmla="val 792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dirty="0">
                <a:solidFill>
                  <a:prstClr val="black"/>
                </a:solidFill>
                <a:latin typeface="Arial" charset="0"/>
                <a:ea typeface="Arial" charset="0"/>
                <a:cs typeface="Arial" charset="0"/>
              </a:rPr>
              <a:t>   </a:t>
            </a:r>
            <a:br>
              <a:rPr lang="en-US" sz="2700" dirty="0">
                <a:solidFill>
                  <a:prstClr val="black"/>
                </a:solidFill>
                <a:latin typeface="Arial" charset="0"/>
                <a:ea typeface="Arial" charset="0"/>
                <a:cs typeface="Arial" charset="0"/>
              </a:rPr>
            </a:br>
            <a:r>
              <a:rPr lang="en-US" sz="2700" dirty="0">
                <a:solidFill>
                  <a:prstClr val="black"/>
                </a:solidFill>
                <a:latin typeface="Arial" charset="0"/>
                <a:ea typeface="Arial" charset="0"/>
                <a:cs typeface="Arial" charset="0"/>
              </a:rPr>
              <a:t>  For this project, I utilized the AI4I 2020 Predictive Maintenance dataset used for predicting datacenter equipment failures, available on the UCI Machine Learning Repository. But this dataset comes with a significant class imbalance issue, which lead to use of the Synthetic Minority Oversampling Technique (SMOTE). </a:t>
            </a:r>
          </a:p>
          <a:p>
            <a:pPr algn="just"/>
            <a:endParaRPr lang="en-US" sz="2700" dirty="0">
              <a:solidFill>
                <a:prstClr val="black"/>
              </a:solidFill>
              <a:latin typeface="Arial" charset="0"/>
              <a:ea typeface="Arial" charset="0"/>
              <a:cs typeface="Arial" charset="0"/>
            </a:endParaRPr>
          </a:p>
        </p:txBody>
      </p:sp>
      <p:sp>
        <p:nvSpPr>
          <p:cNvPr id="33" name="Rounded Rectangle 32"/>
          <p:cNvSpPr/>
          <p:nvPr/>
        </p:nvSpPr>
        <p:spPr>
          <a:xfrm>
            <a:off x="14222950" y="10696899"/>
            <a:ext cx="15565003" cy="9618021"/>
          </a:xfrm>
          <a:prstGeom prst="roundRect">
            <a:avLst>
              <a:gd name="adj" fmla="val 333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a:solidFill>
                  <a:prstClr val="black"/>
                </a:solidFill>
                <a:latin typeface="Arial" charset="0"/>
                <a:ea typeface="Arial" charset="0"/>
                <a:cs typeface="Arial" charset="0"/>
              </a:rPr>
              <a:t>. </a:t>
            </a:r>
            <a:endParaRPr lang="en-US" sz="2700" dirty="0">
              <a:solidFill>
                <a:prstClr val="black"/>
              </a:solidFill>
              <a:latin typeface="Arial" charset="0"/>
              <a:ea typeface="Arial" charset="0"/>
              <a:cs typeface="Arial" charset="0"/>
            </a:endParaRPr>
          </a:p>
        </p:txBody>
      </p:sp>
      <p:sp>
        <p:nvSpPr>
          <p:cNvPr id="35" name="Rounded Rectangle 34"/>
          <p:cNvSpPr/>
          <p:nvPr/>
        </p:nvSpPr>
        <p:spPr>
          <a:xfrm>
            <a:off x="412596" y="25961182"/>
            <a:ext cx="13364692" cy="6447994"/>
          </a:xfrm>
          <a:prstGeom prst="roundRect">
            <a:avLst>
              <a:gd name="adj" fmla="val 272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dirty="0">
                <a:solidFill>
                  <a:prstClr val="black"/>
                </a:solidFill>
                <a:latin typeface="Arial" charset="0"/>
                <a:ea typeface="Arial" charset="0"/>
                <a:cs typeface="Arial" charset="0"/>
              </a:rPr>
              <a:t>   The machine-learning pipeline using tabular diagnostic data from datacenter equipment begins with data preprocessing, standardizing numerical features, and encoding categorical machine types. Due to failure events being rare relative to normal operating observations, the dataset exhibited a substantial class imbalance. SMOTE (Synthetic Minority Oversampling Technique) algorithm was applied to generate realistic synthetic examples of under-represented failure categories. SMOTE improves the density of minority classifications and supports the learning.</a:t>
            </a:r>
          </a:p>
          <a:p>
            <a:pPr algn="just"/>
            <a:r>
              <a:rPr lang="en-US" sz="2700" dirty="0">
                <a:solidFill>
                  <a:prstClr val="black"/>
                </a:solidFill>
                <a:latin typeface="Arial" charset="0"/>
                <a:ea typeface="Arial" charset="0"/>
                <a:cs typeface="Arial" charset="0"/>
              </a:rPr>
              <a:t>   The model utilizes a </a:t>
            </a:r>
            <a:r>
              <a:rPr lang="en-US" sz="2700" dirty="0" err="1">
                <a:solidFill>
                  <a:prstClr val="black"/>
                </a:solidFill>
                <a:latin typeface="Arial" charset="0"/>
                <a:ea typeface="Arial" charset="0"/>
                <a:cs typeface="Arial" charset="0"/>
              </a:rPr>
              <a:t>TabTransformer</a:t>
            </a:r>
            <a:r>
              <a:rPr lang="en-US" sz="2700" dirty="0">
                <a:solidFill>
                  <a:prstClr val="black"/>
                </a:solidFill>
                <a:latin typeface="Arial" charset="0"/>
                <a:ea typeface="Arial" charset="0"/>
                <a:cs typeface="Arial" charset="0"/>
              </a:rPr>
              <a:t> architecture, which leverages multi-head self-attention to learn contextual relationships between tabular features Because machine behavior and sensor distributions can evolve over time, a drift detection module was incorporated to monitor statistical distribution shifts and performance decay during inference. Model performance was evaluated using macro-F1 score, recall, precision, accuracy, and AUC-ROC, with additional focus on confusion matrix analysis to verify improvements in failure type classification sensitivity. Metrics were benchmarked both before and after SMOTE augmentation to quantify its impact. </a:t>
            </a:r>
          </a:p>
        </p:txBody>
      </p:sp>
      <p:sp>
        <p:nvSpPr>
          <p:cNvPr id="36" name="Rounded Rectangle 35"/>
          <p:cNvSpPr/>
          <p:nvPr/>
        </p:nvSpPr>
        <p:spPr>
          <a:xfrm>
            <a:off x="14139613" y="21932108"/>
            <a:ext cx="15555522" cy="10527028"/>
          </a:xfrm>
          <a:prstGeom prst="roundRect">
            <a:avLst>
              <a:gd name="adj" fmla="val 326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dirty="0">
                <a:solidFill>
                  <a:prstClr val="black"/>
                </a:solidFill>
                <a:latin typeface="Arial" charset="0"/>
                <a:ea typeface="Arial" charset="0"/>
                <a:cs typeface="Arial" charset="0"/>
              </a:rPr>
              <a:t>   First and foremost, this project has been a great way to learn about how to deal with datasets that use continuous data that has a large amount of observations for ‘normal’ states (</a:t>
            </a:r>
            <a:r>
              <a:rPr lang="en-US" sz="2700" dirty="0" err="1">
                <a:solidFill>
                  <a:prstClr val="black"/>
                </a:solidFill>
                <a:latin typeface="Arial" charset="0"/>
                <a:ea typeface="Arial" charset="0"/>
                <a:cs typeface="Arial" charset="0"/>
              </a:rPr>
              <a:t>NoFailure</a:t>
            </a:r>
            <a:r>
              <a:rPr lang="en-US" sz="2700" dirty="0">
                <a:solidFill>
                  <a:prstClr val="black"/>
                </a:solidFill>
                <a:latin typeface="Arial" charset="0"/>
                <a:ea typeface="Arial" charset="0"/>
                <a:cs typeface="Arial" charset="0"/>
              </a:rPr>
              <a:t> for AI4I data) and a small amount of targeted events, such as machine failures for a datacenter with a large number of machines. The binary classifier of ‘Failure’ vs ‘</a:t>
            </a:r>
            <a:r>
              <a:rPr lang="en-US" sz="2700" dirty="0" err="1">
                <a:solidFill>
                  <a:prstClr val="black"/>
                </a:solidFill>
                <a:latin typeface="Arial" charset="0"/>
                <a:ea typeface="Arial" charset="0"/>
                <a:cs typeface="Arial" charset="0"/>
              </a:rPr>
              <a:t>NoFailure</a:t>
            </a:r>
            <a:r>
              <a:rPr lang="en-US" sz="2700" dirty="0">
                <a:solidFill>
                  <a:prstClr val="black"/>
                </a:solidFill>
                <a:latin typeface="Arial" charset="0"/>
                <a:ea typeface="Arial" charset="0"/>
                <a:cs typeface="Arial" charset="0"/>
              </a:rPr>
              <a:t>’ is reasonably achievable as it uses the sum of all the sub-categories of failures. But when getting granular with the failure types, using traditional class balancing technique such as weighting the class split for the train/text/validation datasets will not suffice.</a:t>
            </a:r>
          </a:p>
          <a:p>
            <a:pPr algn="just"/>
            <a:r>
              <a:rPr lang="en-US" sz="2700" dirty="0">
                <a:solidFill>
                  <a:prstClr val="black"/>
                </a:solidFill>
                <a:latin typeface="Arial" charset="0"/>
                <a:ea typeface="Arial" charset="0"/>
                <a:cs typeface="Arial" charset="0"/>
              </a:rPr>
              <a:t>   This is where the Synthetic Minority Oversampling Technique (SMOTE) came in very helpful. As it does not simply create duplicate records for the underrepresented classes, but instead uses a nearest neighbor method of generating synthetic observations for the underrepresented multi-class values.  This is then extrapolated out until the underrepresented failure types have equal representation between ‘</a:t>
            </a:r>
            <a:r>
              <a:rPr lang="en-US" sz="2700" dirty="0" err="1">
                <a:solidFill>
                  <a:prstClr val="black"/>
                </a:solidFill>
                <a:latin typeface="Arial" charset="0"/>
                <a:ea typeface="Arial" charset="0"/>
                <a:cs typeface="Arial" charset="0"/>
              </a:rPr>
              <a:t>NoFailure</a:t>
            </a:r>
            <a:r>
              <a:rPr lang="en-US" sz="2700" dirty="0">
                <a:solidFill>
                  <a:prstClr val="black"/>
                </a:solidFill>
                <a:latin typeface="Arial" charset="0"/>
                <a:ea typeface="Arial" charset="0"/>
                <a:cs typeface="Arial" charset="0"/>
              </a:rPr>
              <a:t>’ and each type of failure.</a:t>
            </a:r>
          </a:p>
          <a:p>
            <a:pPr algn="just"/>
            <a:r>
              <a:rPr lang="en-US" sz="2700" dirty="0">
                <a:solidFill>
                  <a:prstClr val="black"/>
                </a:solidFill>
                <a:latin typeface="Arial" charset="0"/>
                <a:ea typeface="Arial" charset="0"/>
                <a:cs typeface="Arial" charset="0"/>
              </a:rPr>
              <a:t>   As for the model selection, while reading the literature I found most examples of working with this dataset utilize decision trees, SVM, </a:t>
            </a:r>
            <a:r>
              <a:rPr lang="en-US" sz="2700" dirty="0" err="1">
                <a:solidFill>
                  <a:prstClr val="black"/>
                </a:solidFill>
                <a:latin typeface="Arial" charset="0"/>
                <a:ea typeface="Arial" charset="0"/>
                <a:cs typeface="Arial" charset="0"/>
              </a:rPr>
              <a:t>XGBoost</a:t>
            </a:r>
            <a:r>
              <a:rPr lang="en-US" sz="2700" dirty="0">
                <a:solidFill>
                  <a:prstClr val="black"/>
                </a:solidFill>
                <a:latin typeface="Arial" charset="0"/>
                <a:ea typeface="Arial" charset="0"/>
                <a:cs typeface="Arial" charset="0"/>
              </a:rPr>
              <a:t>, and ensemble methods. With decision trees being the most effective, however often having an overfitting problem. And after reading ‘Attentional is all you need’ I wanted to see how a transformer utilizing attention faired in comparison. That is where I found the </a:t>
            </a:r>
            <a:r>
              <a:rPr lang="en-US" sz="2700" dirty="0" err="1">
                <a:solidFill>
                  <a:prstClr val="black"/>
                </a:solidFill>
                <a:latin typeface="Arial" charset="0"/>
                <a:ea typeface="Arial" charset="0"/>
                <a:cs typeface="Arial" charset="0"/>
              </a:rPr>
              <a:t>TabTransformer</a:t>
            </a:r>
            <a:r>
              <a:rPr lang="en-US" sz="2700" dirty="0">
                <a:solidFill>
                  <a:prstClr val="black"/>
                </a:solidFill>
                <a:latin typeface="Arial" charset="0"/>
                <a:ea typeface="Arial" charset="0"/>
                <a:cs typeface="Arial" charset="0"/>
              </a:rPr>
              <a:t> and used it as my baseline architecture.  My model didn’t perform as well as those models claimed, but I also didn’t have extra datasets for training and didn’t to explore continued learning and utilization of the drift detection for hyper tuning.  Which are possible developments for the future and may be able to close the accuracy gap with less risk of overfitting.</a:t>
            </a:r>
          </a:p>
          <a:p>
            <a:pPr algn="just"/>
            <a:r>
              <a:rPr lang="en-US" sz="2700" dirty="0">
                <a:solidFill>
                  <a:prstClr val="black"/>
                </a:solidFill>
                <a:latin typeface="Arial" charset="0"/>
                <a:ea typeface="Arial" charset="0"/>
                <a:cs typeface="Arial" charset="0"/>
              </a:rPr>
              <a:t>   One of the concerns about using the SMOTE method is that real world changes in equipment or run-times may result in changing conditions in which the prediction effectiveness degrades, or original training data doesn’t fully represent real scenarios. That is why drift detection was additionally important in exploring. For this iteration it allows to diagnosis for model performance, but in future developments of continued learning it could be utilize to tune the model.</a:t>
            </a:r>
          </a:p>
        </p:txBody>
      </p:sp>
      <p:sp>
        <p:nvSpPr>
          <p:cNvPr id="39" name="Rectangle 38"/>
          <p:cNvSpPr/>
          <p:nvPr/>
        </p:nvSpPr>
        <p:spPr>
          <a:xfrm>
            <a:off x="478335" y="10891078"/>
            <a:ext cx="13268028"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rgbClr val="EBF1DE"/>
                </a:solidFill>
                <a:uFill>
                  <a:solidFill>
                    <a:srgbClr val="FFFFFF"/>
                  </a:solidFill>
                </a:uFill>
                <a:latin typeface="Arial" charset="0"/>
                <a:ea typeface="Arial" charset="0"/>
                <a:cs typeface="Arial" charset="0"/>
              </a:rPr>
              <a:t>Data and Class Imbalance Issue</a:t>
            </a:r>
          </a:p>
        </p:txBody>
      </p:sp>
      <p:sp>
        <p:nvSpPr>
          <p:cNvPr id="40" name="Rectangle 39"/>
          <p:cNvSpPr/>
          <p:nvPr/>
        </p:nvSpPr>
        <p:spPr>
          <a:xfrm>
            <a:off x="412596" y="24745213"/>
            <a:ext cx="13268028"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chemeClr val="bg1"/>
                </a:solidFill>
                <a:uFill>
                  <a:solidFill>
                    <a:srgbClr val="FFFFFF"/>
                  </a:solidFill>
                </a:uFill>
                <a:latin typeface="Arial" charset="0"/>
                <a:ea typeface="Arial" charset="0"/>
                <a:cs typeface="Arial" charset="0"/>
              </a:rPr>
              <a:t>Methodology</a:t>
            </a:r>
            <a:endParaRPr lang="en-US" sz="4400" b="1" spc="-1" dirty="0">
              <a:solidFill>
                <a:srgbClr val="EBF1DE"/>
              </a:solidFill>
              <a:uFill>
                <a:solidFill>
                  <a:srgbClr val="FFFFFF"/>
                </a:solidFill>
              </a:uFill>
              <a:latin typeface="Arial" charset="0"/>
              <a:ea typeface="Arial" charset="0"/>
              <a:cs typeface="Arial" charset="0"/>
            </a:endParaRPr>
          </a:p>
        </p:txBody>
      </p:sp>
      <p:sp>
        <p:nvSpPr>
          <p:cNvPr id="41" name="Rectangle 40"/>
          <p:cNvSpPr/>
          <p:nvPr/>
        </p:nvSpPr>
        <p:spPr>
          <a:xfrm>
            <a:off x="14169643" y="3797042"/>
            <a:ext cx="15559794"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a:solidFill>
                  <a:schemeClr val="bg1"/>
                </a:solidFill>
                <a:uFill>
                  <a:solidFill>
                    <a:srgbClr val="FFFFFF"/>
                  </a:solidFill>
                </a:uFill>
                <a:latin typeface="Arial" charset="0"/>
                <a:ea typeface="Arial" charset="0"/>
                <a:cs typeface="Arial" charset="0"/>
              </a:rPr>
              <a:t>Problem Definition</a:t>
            </a:r>
            <a:endParaRPr lang="en-US" sz="4400" b="1" spc="-1">
              <a:solidFill>
                <a:srgbClr val="EBF1DE"/>
              </a:solidFill>
              <a:uFill>
                <a:solidFill>
                  <a:srgbClr val="FFFFFF"/>
                </a:solidFill>
              </a:uFill>
              <a:latin typeface="Arial" charset="0"/>
              <a:ea typeface="Arial" charset="0"/>
              <a:cs typeface="Arial" charset="0"/>
            </a:endParaRPr>
          </a:p>
        </p:txBody>
      </p:sp>
      <p:sp>
        <p:nvSpPr>
          <p:cNvPr id="42" name="Rectangle 41"/>
          <p:cNvSpPr/>
          <p:nvPr/>
        </p:nvSpPr>
        <p:spPr>
          <a:xfrm>
            <a:off x="14196296" y="9402535"/>
            <a:ext cx="15506487"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chemeClr val="bg1"/>
                </a:solidFill>
                <a:uFill>
                  <a:solidFill>
                    <a:srgbClr val="FFFFFF"/>
                  </a:solidFill>
                </a:uFill>
                <a:latin typeface="Arial" charset="0"/>
                <a:ea typeface="Arial" charset="0"/>
                <a:cs typeface="Arial" charset="0"/>
              </a:rPr>
              <a:t>Architecture</a:t>
            </a:r>
          </a:p>
        </p:txBody>
      </p:sp>
      <p:sp>
        <p:nvSpPr>
          <p:cNvPr id="43" name="Rectangle 42"/>
          <p:cNvSpPr/>
          <p:nvPr/>
        </p:nvSpPr>
        <p:spPr>
          <a:xfrm>
            <a:off x="14121493" y="20637746"/>
            <a:ext cx="15598792"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bg1"/>
                </a:solidFill>
                <a:latin typeface="Arial" charset="0"/>
                <a:ea typeface="Arial" charset="0"/>
                <a:cs typeface="Arial" charset="0"/>
              </a:rPr>
              <a:t>Things of note and Possibilities for Future Developments</a:t>
            </a:r>
            <a:endParaRPr lang="en-US" sz="4400" dirty="0">
              <a:solidFill>
                <a:schemeClr val="bg1"/>
              </a:solidFill>
              <a:latin typeface="Arial" charset="0"/>
              <a:ea typeface="Arial" charset="0"/>
              <a:cs typeface="Arial" charset="0"/>
            </a:endParaRPr>
          </a:p>
        </p:txBody>
      </p:sp>
      <p:sp>
        <p:nvSpPr>
          <p:cNvPr id="44" name="Rectangle 43"/>
          <p:cNvSpPr/>
          <p:nvPr/>
        </p:nvSpPr>
        <p:spPr>
          <a:xfrm>
            <a:off x="30176599" y="3809725"/>
            <a:ext cx="13268028"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a:solidFill>
                  <a:schemeClr val="bg1"/>
                </a:solidFill>
                <a:uFill>
                  <a:solidFill>
                    <a:srgbClr val="FFFFFF"/>
                  </a:solidFill>
                </a:uFill>
                <a:latin typeface="Arial" charset="0"/>
                <a:ea typeface="Arial" charset="0"/>
                <a:cs typeface="Arial" charset="0"/>
              </a:rPr>
              <a:t>Results</a:t>
            </a:r>
            <a:endParaRPr lang="en-US" sz="4400" b="1" spc="-1" dirty="0">
              <a:solidFill>
                <a:srgbClr val="EBF1DE"/>
              </a:solidFill>
              <a:uFill>
                <a:solidFill>
                  <a:srgbClr val="FFFFFF"/>
                </a:solidFill>
              </a:uFill>
              <a:latin typeface="Arial" charset="0"/>
              <a:ea typeface="Arial" charset="0"/>
              <a:cs typeface="Arial" charset="0"/>
            </a:endParaRPr>
          </a:p>
        </p:txBody>
      </p:sp>
      <p:sp>
        <p:nvSpPr>
          <p:cNvPr id="45" name="Rectangle 44"/>
          <p:cNvSpPr/>
          <p:nvPr/>
        </p:nvSpPr>
        <p:spPr>
          <a:xfrm>
            <a:off x="30192796" y="23409529"/>
            <a:ext cx="13149562"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chemeClr val="bg1"/>
                </a:solidFill>
                <a:uFill>
                  <a:solidFill>
                    <a:srgbClr val="FFFFFF"/>
                  </a:solidFill>
                </a:uFill>
                <a:latin typeface="Arial" charset="0"/>
                <a:ea typeface="Arial" charset="0"/>
                <a:cs typeface="Arial" charset="0"/>
              </a:rPr>
              <a:t>Conclusion</a:t>
            </a:r>
            <a:endParaRPr lang="en-US" sz="4400" b="1" spc="-1" dirty="0">
              <a:solidFill>
                <a:srgbClr val="EBF1DE"/>
              </a:solidFill>
              <a:uFill>
                <a:solidFill>
                  <a:srgbClr val="FFFFFF"/>
                </a:solidFill>
              </a:uFill>
              <a:latin typeface="Arial" charset="0"/>
              <a:ea typeface="Arial" charset="0"/>
              <a:cs typeface="Arial" charset="0"/>
            </a:endParaRPr>
          </a:p>
        </p:txBody>
      </p:sp>
      <p:sp>
        <p:nvSpPr>
          <p:cNvPr id="54" name="Rounded Rectangle 53"/>
          <p:cNvSpPr/>
          <p:nvPr/>
        </p:nvSpPr>
        <p:spPr>
          <a:xfrm>
            <a:off x="30236947" y="30557954"/>
            <a:ext cx="13282309" cy="1805782"/>
          </a:xfrm>
          <a:prstGeom prst="roundRect">
            <a:avLst>
              <a:gd name="adj" fmla="val 630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dirty="0">
                <a:solidFill>
                  <a:prstClr val="black"/>
                </a:solidFill>
                <a:latin typeface="Arial" charset="0"/>
                <a:ea typeface="Arial" charset="0"/>
                <a:cs typeface="Arial" charset="0"/>
              </a:rPr>
              <a:t>Project GitHub: </a:t>
            </a:r>
            <a:r>
              <a:rPr lang="en-US" sz="2700" dirty="0">
                <a:solidFill>
                  <a:prstClr val="black"/>
                </a:solidFill>
                <a:latin typeface="Arial" charset="0"/>
                <a:ea typeface="Arial" charset="0"/>
                <a:cs typeface="Arial" charset="0"/>
                <a:hlinkClick r:id="rId3"/>
              </a:rPr>
              <a:t>https://github.com/McCoyBrandon/AI_Capstone</a:t>
            </a:r>
            <a:endParaRPr lang="en-US" sz="2700" dirty="0">
              <a:solidFill>
                <a:prstClr val="black"/>
              </a:solidFill>
              <a:latin typeface="Arial" charset="0"/>
              <a:ea typeface="Arial" charset="0"/>
              <a:cs typeface="Arial" charset="0"/>
            </a:endParaRPr>
          </a:p>
          <a:p>
            <a:pPr algn="just"/>
            <a:r>
              <a:rPr lang="en-US" sz="2700" dirty="0">
                <a:solidFill>
                  <a:prstClr val="black"/>
                </a:solidFill>
                <a:latin typeface="Arial" charset="0"/>
                <a:ea typeface="Arial" charset="0"/>
                <a:cs typeface="Arial" charset="0"/>
              </a:rPr>
              <a:t>X. Huang, A. Khetan, M. Cvitkovic and Z. S. </a:t>
            </a:r>
            <a:r>
              <a:rPr lang="en-US" sz="2700" dirty="0" err="1">
                <a:solidFill>
                  <a:prstClr val="black"/>
                </a:solidFill>
                <a:latin typeface="Arial" charset="0"/>
                <a:ea typeface="Arial" charset="0"/>
                <a:cs typeface="Arial" charset="0"/>
              </a:rPr>
              <a:t>Karnin</a:t>
            </a:r>
            <a:r>
              <a:rPr lang="en-US" sz="2700" dirty="0">
                <a:solidFill>
                  <a:prstClr val="black"/>
                </a:solidFill>
                <a:latin typeface="Arial" charset="0"/>
                <a:ea typeface="Arial" charset="0"/>
                <a:cs typeface="Arial" charset="0"/>
              </a:rPr>
              <a:t>, “</a:t>
            </a:r>
            <a:r>
              <a:rPr lang="en-US" sz="2700" dirty="0" err="1">
                <a:solidFill>
                  <a:prstClr val="black"/>
                </a:solidFill>
                <a:latin typeface="Arial" charset="0"/>
                <a:ea typeface="Arial" charset="0"/>
                <a:cs typeface="Arial" charset="0"/>
              </a:rPr>
              <a:t>TabTransformer</a:t>
            </a:r>
            <a:r>
              <a:rPr lang="en-US" sz="2700" dirty="0">
                <a:solidFill>
                  <a:prstClr val="black"/>
                </a:solidFill>
                <a:latin typeface="Arial" charset="0"/>
                <a:ea typeface="Arial" charset="0"/>
                <a:cs typeface="Arial" charset="0"/>
              </a:rPr>
              <a:t>: Tabular Data Modeling Using Contextual Embeddings,” </a:t>
            </a:r>
            <a:r>
              <a:rPr lang="en-US" sz="2700" i="1" dirty="0" err="1">
                <a:solidFill>
                  <a:prstClr val="black"/>
                </a:solidFill>
                <a:latin typeface="Arial" charset="0"/>
                <a:ea typeface="Arial" charset="0"/>
                <a:cs typeface="Arial" charset="0"/>
              </a:rPr>
              <a:t>arXiv</a:t>
            </a:r>
            <a:r>
              <a:rPr lang="en-US" sz="2700" i="1" dirty="0">
                <a:solidFill>
                  <a:prstClr val="black"/>
                </a:solidFill>
                <a:latin typeface="Arial" charset="0"/>
                <a:ea typeface="Arial" charset="0"/>
                <a:cs typeface="Arial" charset="0"/>
              </a:rPr>
              <a:t> preprint </a:t>
            </a:r>
            <a:r>
              <a:rPr lang="en-US" sz="2700" dirty="0">
                <a:solidFill>
                  <a:prstClr val="black"/>
                </a:solidFill>
                <a:latin typeface="Arial" charset="0"/>
                <a:ea typeface="Arial" charset="0"/>
                <a:cs typeface="Arial" charset="0"/>
              </a:rPr>
              <a:t>arXiv:2012.06678, Dec. 2020.</a:t>
            </a:r>
          </a:p>
        </p:txBody>
      </p:sp>
      <p:sp>
        <p:nvSpPr>
          <p:cNvPr id="55" name="Rectangle 54"/>
          <p:cNvSpPr/>
          <p:nvPr/>
        </p:nvSpPr>
        <p:spPr>
          <a:xfrm>
            <a:off x="30236947" y="29196641"/>
            <a:ext cx="13220316"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chemeClr val="bg1"/>
                </a:solidFill>
                <a:uFill>
                  <a:solidFill>
                    <a:srgbClr val="FFFFFF"/>
                  </a:solidFill>
                </a:uFill>
                <a:latin typeface="Arial" charset="0"/>
                <a:ea typeface="Arial" charset="0"/>
                <a:cs typeface="Arial" charset="0"/>
              </a:rPr>
              <a:t>References</a:t>
            </a:r>
            <a:endParaRPr lang="en-US" sz="4400" b="1" spc="-1" dirty="0">
              <a:solidFill>
                <a:srgbClr val="EBF1DE"/>
              </a:solidFill>
              <a:uFill>
                <a:solidFill>
                  <a:srgbClr val="FFFFFF"/>
                </a:solidFill>
              </a:uFill>
              <a:latin typeface="Arial" charset="0"/>
              <a:ea typeface="Arial" charset="0"/>
              <a:cs typeface="Arial" charset="0"/>
            </a:endParaRPr>
          </a:p>
        </p:txBody>
      </p:sp>
      <p:sp>
        <p:nvSpPr>
          <p:cNvPr id="10" name="TextBox 9">
            <a:extLst>
              <a:ext uri="{FF2B5EF4-FFF2-40B4-BE49-F238E27FC236}">
                <a16:creationId xmlns:a16="http://schemas.microsoft.com/office/drawing/2014/main" id="{5336DA09-B30A-9A33-391D-88FE3EEAED66}"/>
              </a:ext>
            </a:extLst>
          </p:cNvPr>
          <p:cNvSpPr txBox="1"/>
          <p:nvPr/>
        </p:nvSpPr>
        <p:spPr>
          <a:xfrm>
            <a:off x="30198688" y="5915086"/>
            <a:ext cx="5978505" cy="12141785"/>
          </a:xfrm>
          <a:prstGeom prst="rect">
            <a:avLst/>
          </a:prstGeom>
          <a:noFill/>
        </p:spPr>
        <p:txBody>
          <a:bodyPr wrap="square" rtlCol="0">
            <a:spAutoFit/>
          </a:bodyPr>
          <a:lstStyle/>
          <a:p>
            <a:r>
              <a:rPr lang="en-US" sz="2700" dirty="0">
                <a:latin typeface="Arial" panose="020B0604020202020204" pitchFamily="34" charset="0"/>
                <a:cs typeface="Arial" panose="020B0604020202020204" pitchFamily="34" charset="0"/>
              </a:rPr>
              <a:t>   To the right we can see the confusion matrix of the checkpoint with highest macro-AUC score. I’m finding a high accuracy score in the binary classification of Machine Failure being true or false. With the recall score being lower than liked due to false positives.</a:t>
            </a:r>
          </a:p>
          <a:p>
            <a:r>
              <a:rPr lang="en-US" sz="2700" dirty="0">
                <a:latin typeface="Arial" panose="020B0604020202020204" pitchFamily="34" charset="0"/>
                <a:cs typeface="Arial" panose="020B0604020202020204" pitchFamily="34" charset="0"/>
              </a:rPr>
              <a:t>   However, this is a vast improvement from the pre-SMOTE model runs in which the model was over predicting false positives by the hundreds.  With false positives being primarily an issue with Tool Wear Failures, I believe there is a need for more data to further train the model and to improve the recall score, but these failure flags can still be used to track potential failures before they happen.</a:t>
            </a:r>
          </a:p>
          <a:p>
            <a:r>
              <a:rPr lang="en-US" sz="2700" dirty="0">
                <a:latin typeface="Arial" panose="020B0604020202020204" pitchFamily="34" charset="0"/>
                <a:cs typeface="Arial" panose="020B0604020202020204" pitchFamily="34" charset="0"/>
              </a:rPr>
              <a:t>  As can be see in the classification report, the precision and recall is worse with those that had fewer support observations in the validation dataset. This is a place of opportunity for future developments to use more data and a continued learning integration to improve from this baseline model provided here.</a:t>
            </a:r>
          </a:p>
          <a:p>
            <a:r>
              <a:rPr lang="en-US" sz="2700" dirty="0">
                <a:latin typeface="Arial" panose="020B0604020202020204" pitchFamily="34" charset="0"/>
                <a:cs typeface="Arial" panose="020B0604020202020204" pitchFamily="34" charset="0"/>
              </a:rPr>
              <a:t>    </a:t>
            </a:r>
            <a:endParaRPr lang="en-US" sz="2700" dirty="0">
              <a:solidFill>
                <a:srgbClr val="FF0000"/>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8584E7F2-D876-E00B-F86D-582698AF6B2D}"/>
              </a:ext>
            </a:extLst>
          </p:cNvPr>
          <p:cNvSpPr txBox="1"/>
          <p:nvPr/>
        </p:nvSpPr>
        <p:spPr>
          <a:xfrm>
            <a:off x="30305552" y="24788119"/>
            <a:ext cx="13137193" cy="4247317"/>
          </a:xfrm>
          <a:prstGeom prst="rect">
            <a:avLst/>
          </a:prstGeom>
          <a:noFill/>
        </p:spPr>
        <p:txBody>
          <a:bodyPr wrap="square" rtlCol="0">
            <a:spAutoFit/>
          </a:bodyPr>
          <a:lstStyle/>
          <a:p>
            <a:r>
              <a:rPr lang="en-US" sz="2700" dirty="0">
                <a:latin typeface="Arial" panose="020B0604020202020204" pitchFamily="34" charset="0"/>
                <a:cs typeface="Arial" panose="020B0604020202020204" pitchFamily="34" charset="0"/>
              </a:rPr>
              <a:t>   When working on a binary ‘Failure’ vs ‘</a:t>
            </a:r>
            <a:r>
              <a:rPr lang="en-US" sz="2700" dirty="0" err="1">
                <a:latin typeface="Arial" panose="020B0604020202020204" pitchFamily="34" charset="0"/>
                <a:cs typeface="Arial" panose="020B0604020202020204" pitchFamily="34" charset="0"/>
              </a:rPr>
              <a:t>NoFailure</a:t>
            </a:r>
            <a:r>
              <a:rPr lang="en-US" sz="2700" dirty="0">
                <a:latin typeface="Arial" panose="020B0604020202020204" pitchFamily="34" charset="0"/>
                <a:cs typeface="Arial" panose="020B0604020202020204" pitchFamily="34" charset="0"/>
              </a:rPr>
              <a:t>’ using the attention-based tab transformer it was able to get high accuracy scores with relatively low adjustments and hyperparameter tuning. But it became more difficult when trying to address recall accuracy on the multi-classifier for type of failure.  This has to do greatly with the class imbalance issue I ran into.  The SMOTE method was great for getting a reasonable accuracy score for a baseline method. And I was able to include </a:t>
            </a:r>
            <a:r>
              <a:rPr lang="en-US" sz="2700" dirty="0" err="1">
                <a:latin typeface="Arial" panose="020B0604020202020204" pitchFamily="34" charset="0"/>
                <a:cs typeface="Arial" panose="020B0604020202020204" pitchFamily="34" charset="0"/>
              </a:rPr>
              <a:t>TorchDrift</a:t>
            </a:r>
            <a:r>
              <a:rPr lang="en-US" sz="2700" dirty="0">
                <a:latin typeface="Arial" panose="020B0604020202020204" pitchFamily="34" charset="0"/>
                <a:cs typeface="Arial" panose="020B0604020202020204" pitchFamily="34" charset="0"/>
              </a:rPr>
              <a:t> to assist with further model evaluation and tracking. But I believe having more data and moving the model to integrate a continued learning enforcement will help further increase recall scores and accurate tracking types of failures and when machines start driving into possible error states.</a:t>
            </a:r>
          </a:p>
        </p:txBody>
      </p:sp>
      <p:pic>
        <p:nvPicPr>
          <p:cNvPr id="17" name="Picture 16" descr="A qr code with a black background&#10;&#10;AI-generated content may be incorrect.">
            <a:extLst>
              <a:ext uri="{FF2B5EF4-FFF2-40B4-BE49-F238E27FC236}">
                <a16:creationId xmlns:a16="http://schemas.microsoft.com/office/drawing/2014/main" id="{47CCFB54-E638-598E-3971-A2088AFF33B5}"/>
              </a:ext>
            </a:extLst>
          </p:cNvPr>
          <p:cNvPicPr>
            <a:picLocks noChangeAspect="1"/>
          </p:cNvPicPr>
          <p:nvPr/>
        </p:nvPicPr>
        <p:blipFill>
          <a:blip r:embed="rId4"/>
          <a:stretch>
            <a:fillRect/>
          </a:stretch>
        </p:blipFill>
        <p:spPr>
          <a:xfrm>
            <a:off x="39357299" y="510579"/>
            <a:ext cx="3078863" cy="3078863"/>
          </a:xfrm>
          <a:prstGeom prst="rect">
            <a:avLst/>
          </a:prstGeom>
        </p:spPr>
      </p:pic>
      <p:pic>
        <p:nvPicPr>
          <p:cNvPr id="24" name="Picture 23" descr="A chart with different colored squares&#10;&#10;AI-generated content may be incorrect.">
            <a:extLst>
              <a:ext uri="{FF2B5EF4-FFF2-40B4-BE49-F238E27FC236}">
                <a16:creationId xmlns:a16="http://schemas.microsoft.com/office/drawing/2014/main" id="{14E61EDE-64B6-F0A4-DDD5-00E64071BB1D}"/>
              </a:ext>
            </a:extLst>
          </p:cNvPr>
          <p:cNvPicPr>
            <a:picLocks noChangeAspect="1"/>
          </p:cNvPicPr>
          <p:nvPr/>
        </p:nvPicPr>
        <p:blipFill>
          <a:blip r:embed="rId5"/>
          <a:stretch>
            <a:fillRect/>
          </a:stretch>
        </p:blipFill>
        <p:spPr>
          <a:xfrm>
            <a:off x="36154791" y="5925500"/>
            <a:ext cx="7187567" cy="6216377"/>
          </a:xfrm>
          <a:prstGeom prst="rect">
            <a:avLst/>
          </a:prstGeom>
        </p:spPr>
      </p:pic>
      <p:pic>
        <p:nvPicPr>
          <p:cNvPr id="26" name="Picture 25" descr="A graph of a graph&#10;&#10;AI-generated content may be incorrect.">
            <a:extLst>
              <a:ext uri="{FF2B5EF4-FFF2-40B4-BE49-F238E27FC236}">
                <a16:creationId xmlns:a16="http://schemas.microsoft.com/office/drawing/2014/main" id="{C975F9D4-C37F-9008-342C-F7CB3F2FB911}"/>
              </a:ext>
            </a:extLst>
          </p:cNvPr>
          <p:cNvPicPr>
            <a:picLocks noChangeAspect="1"/>
          </p:cNvPicPr>
          <p:nvPr/>
        </p:nvPicPr>
        <p:blipFill>
          <a:blip r:embed="rId6"/>
          <a:stretch>
            <a:fillRect/>
          </a:stretch>
        </p:blipFill>
        <p:spPr>
          <a:xfrm>
            <a:off x="30132157" y="17542742"/>
            <a:ext cx="13077753" cy="5273287"/>
          </a:xfrm>
          <a:prstGeom prst="rect">
            <a:avLst/>
          </a:prstGeom>
        </p:spPr>
      </p:pic>
      <p:pic>
        <p:nvPicPr>
          <p:cNvPr id="18" name="Picture 17">
            <a:extLst>
              <a:ext uri="{FF2B5EF4-FFF2-40B4-BE49-F238E27FC236}">
                <a16:creationId xmlns:a16="http://schemas.microsoft.com/office/drawing/2014/main" id="{27C16B23-F7EE-A237-4CEB-9A0B1817755F}"/>
              </a:ext>
            </a:extLst>
          </p:cNvPr>
          <p:cNvPicPr>
            <a:picLocks noChangeAspect="1"/>
          </p:cNvPicPr>
          <p:nvPr/>
        </p:nvPicPr>
        <p:blipFill>
          <a:blip r:embed="rId7"/>
          <a:stretch>
            <a:fillRect/>
          </a:stretch>
        </p:blipFill>
        <p:spPr>
          <a:xfrm>
            <a:off x="36305502" y="12377501"/>
            <a:ext cx="6806418" cy="4893731"/>
          </a:xfrm>
          <a:prstGeom prst="rect">
            <a:avLst/>
          </a:prstGeom>
        </p:spPr>
      </p:pic>
      <p:sp>
        <p:nvSpPr>
          <p:cNvPr id="8" name="Rounded Rectangle 29">
            <a:extLst>
              <a:ext uri="{FF2B5EF4-FFF2-40B4-BE49-F238E27FC236}">
                <a16:creationId xmlns:a16="http://schemas.microsoft.com/office/drawing/2014/main" id="{41D3F98F-FF05-0BC7-FB0B-FE05E61E4AC6}"/>
              </a:ext>
            </a:extLst>
          </p:cNvPr>
          <p:cNvSpPr/>
          <p:nvPr/>
        </p:nvSpPr>
        <p:spPr>
          <a:xfrm>
            <a:off x="350746" y="14219518"/>
            <a:ext cx="13406178" cy="10364506"/>
          </a:xfrm>
          <a:prstGeom prst="roundRect">
            <a:avLst>
              <a:gd name="adj" fmla="val 792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2700" dirty="0">
              <a:solidFill>
                <a:prstClr val="black"/>
              </a:solidFill>
              <a:latin typeface="Arial" charset="0"/>
              <a:ea typeface="Arial" charset="0"/>
              <a:cs typeface="Arial" charset="0"/>
            </a:endParaRPr>
          </a:p>
        </p:txBody>
      </p:sp>
      <p:pic>
        <p:nvPicPr>
          <p:cNvPr id="12" name="Picture 11" descr="A diagram of a graph&#10;&#10;AI-generated content may be incorrect.">
            <a:extLst>
              <a:ext uri="{FF2B5EF4-FFF2-40B4-BE49-F238E27FC236}">
                <a16:creationId xmlns:a16="http://schemas.microsoft.com/office/drawing/2014/main" id="{A1B887B0-78B3-9B49-395E-1A6B0326BAD2}"/>
              </a:ext>
            </a:extLst>
          </p:cNvPr>
          <p:cNvPicPr>
            <a:picLocks noChangeAspect="1"/>
          </p:cNvPicPr>
          <p:nvPr/>
        </p:nvPicPr>
        <p:blipFill>
          <a:blip r:embed="rId8"/>
          <a:stretch>
            <a:fillRect/>
          </a:stretch>
        </p:blipFill>
        <p:spPr>
          <a:xfrm>
            <a:off x="478335" y="14619057"/>
            <a:ext cx="8210411" cy="4300976"/>
          </a:xfrm>
          <a:prstGeom prst="rect">
            <a:avLst/>
          </a:prstGeom>
        </p:spPr>
      </p:pic>
      <p:pic>
        <p:nvPicPr>
          <p:cNvPr id="4" name="Picture 3" descr="A graph of orange bars&#10;&#10;AI-generated content may be incorrect.">
            <a:extLst>
              <a:ext uri="{FF2B5EF4-FFF2-40B4-BE49-F238E27FC236}">
                <a16:creationId xmlns:a16="http://schemas.microsoft.com/office/drawing/2014/main" id="{A3C53366-C2A4-F441-32E8-FCC5C75DDAF4}"/>
              </a:ext>
            </a:extLst>
          </p:cNvPr>
          <p:cNvPicPr>
            <a:picLocks noChangeAspect="1"/>
          </p:cNvPicPr>
          <p:nvPr/>
        </p:nvPicPr>
        <p:blipFill>
          <a:blip r:embed="rId9"/>
          <a:stretch>
            <a:fillRect/>
          </a:stretch>
        </p:blipFill>
        <p:spPr>
          <a:xfrm>
            <a:off x="606199" y="18967902"/>
            <a:ext cx="10045593" cy="5289927"/>
          </a:xfrm>
          <a:prstGeom prst="rect">
            <a:avLst/>
          </a:prstGeom>
        </p:spPr>
      </p:pic>
      <p:pic>
        <p:nvPicPr>
          <p:cNvPr id="1026" name="Picture 2">
            <a:extLst>
              <a:ext uri="{FF2B5EF4-FFF2-40B4-BE49-F238E27FC236}">
                <a16:creationId xmlns:a16="http://schemas.microsoft.com/office/drawing/2014/main" id="{E886E4FB-7879-DB20-C8BE-02D435F2F80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755277" y="14859587"/>
            <a:ext cx="4919988" cy="4108315"/>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E2F40517-6B08-EA2F-06D2-B778E18A3DF2}"/>
              </a:ext>
            </a:extLst>
          </p:cNvPr>
          <p:cNvSpPr txBox="1"/>
          <p:nvPr/>
        </p:nvSpPr>
        <p:spPr>
          <a:xfrm>
            <a:off x="10651792" y="21335858"/>
            <a:ext cx="2615450" cy="2554545"/>
          </a:xfrm>
          <a:prstGeom prst="rect">
            <a:avLst/>
          </a:prstGeom>
          <a:noFill/>
        </p:spPr>
        <p:txBody>
          <a:bodyPr wrap="square" rtlCol="0">
            <a:spAutoFit/>
          </a:bodyPr>
          <a:lstStyle/>
          <a:p>
            <a:r>
              <a:rPr lang="en-US" sz="1600" dirty="0">
                <a:solidFill>
                  <a:prstClr val="black"/>
                </a:solidFill>
                <a:latin typeface="Arial" charset="0"/>
                <a:cs typeface="Arial" charset="0"/>
              </a:rPr>
              <a:t>Note:</a:t>
            </a:r>
            <a:br>
              <a:rPr lang="en-US" sz="1600" dirty="0">
                <a:solidFill>
                  <a:prstClr val="black"/>
                </a:solidFill>
                <a:latin typeface="Arial" charset="0"/>
                <a:cs typeface="Arial" charset="0"/>
              </a:rPr>
            </a:br>
            <a:r>
              <a:rPr lang="en-US" sz="1600" dirty="0">
                <a:solidFill>
                  <a:prstClr val="black"/>
                </a:solidFill>
                <a:latin typeface="Arial" charset="0"/>
                <a:cs typeface="Arial" charset="0"/>
              </a:rPr>
              <a:t>RNF represents random failures, with no significant indications for failure type. Only 17 out of 10,000 observations.  And therefore were removed from the dataset in preprocessing and the machine learning pipeline.</a:t>
            </a:r>
            <a:r>
              <a:rPr lang="en-US" sz="1600" dirty="0"/>
              <a:t> </a:t>
            </a:r>
          </a:p>
        </p:txBody>
      </p:sp>
      <p:pic>
        <p:nvPicPr>
          <p:cNvPr id="9" name="Picture 8" descr="A diagram of a company&#10;&#10;AI-generated content may be incorrect.">
            <a:extLst>
              <a:ext uri="{FF2B5EF4-FFF2-40B4-BE49-F238E27FC236}">
                <a16:creationId xmlns:a16="http://schemas.microsoft.com/office/drawing/2014/main" id="{0F307FCE-6202-EBDC-A7CD-E5CAB651E8CC}"/>
              </a:ext>
            </a:extLst>
          </p:cNvPr>
          <p:cNvPicPr>
            <a:picLocks noChangeAspect="1"/>
          </p:cNvPicPr>
          <p:nvPr/>
        </p:nvPicPr>
        <p:blipFill>
          <a:blip r:embed="rId11"/>
          <a:stretch>
            <a:fillRect/>
          </a:stretch>
        </p:blipFill>
        <p:spPr>
          <a:xfrm>
            <a:off x="14411438" y="11190804"/>
            <a:ext cx="15188025" cy="8630210"/>
          </a:xfrm>
          <a:prstGeom prst="rect">
            <a:avLst/>
          </a:prstGeom>
        </p:spPr>
      </p:pic>
    </p:spTree>
    <p:extLst>
      <p:ext uri="{BB962C8B-B14F-4D97-AF65-F5344CB8AC3E}">
        <p14:creationId xmlns:p14="http://schemas.microsoft.com/office/powerpoint/2010/main" val="107570770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11641</TotalTime>
  <Words>1375</Words>
  <Application>Microsoft Office PowerPoint</Application>
  <PresentationFormat>Custom</PresentationFormat>
  <Paragraphs>29</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Agnese Vincenza Ventrella</dc:creator>
  <cp:lastModifiedBy>Brandon McCoy</cp:lastModifiedBy>
  <cp:revision>107</cp:revision>
  <dcterms:created xsi:type="dcterms:W3CDTF">2018-05-01T17:11:01Z</dcterms:created>
  <dcterms:modified xsi:type="dcterms:W3CDTF">2025-12-04T17:27:38Z</dcterms:modified>
</cp:coreProperties>
</file>